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7" r:id="rId15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2B18"/>
    <a:srgbClr val="5D301D"/>
    <a:srgbClr val="D7541F"/>
    <a:srgbClr val="936B31"/>
    <a:srgbClr val="512917"/>
    <a:srgbClr val="6835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90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theme" Target="theme/theme1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viewProps" Target="viewProps.xml" /><Relationship Id="rId2" Type="http://schemas.openxmlformats.org/officeDocument/2006/relationships/slide" Target="slides/slide1.xml" /><Relationship Id="rId1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10" Type="http://schemas.openxmlformats.org/officeDocument/2006/relationships/slide" Target="slides/slide9.xml" /><Relationship Id="rId19" Type="http://schemas.openxmlformats.org/officeDocument/2006/relationships/tableStyles" Target="tableStyle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525D8A-62F7-4C55-BE6F-B812EC5C25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AFCE1FB-5B78-4C60-9A42-48ABEABDC5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729525B-EC9C-46F9-866E-4A7335DEF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F7389-0070-4357-93A5-CED5B7A78B2C}" type="datetimeFigureOut">
              <a:rPr lang="hu-HU" smtClean="0"/>
              <a:t>2022. 02. 22.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A51A13C-290C-45B3-A0B4-D880AAD0C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A571DA2-892D-4FC6-B059-870773578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A4E0-5E1D-4722-ADD4-3545233CB9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35652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BFEFC4D-9AE1-44FF-ACB5-98E493C37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287A7D32-E207-4490-93D2-4609C37EC8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1E539AF-7897-4DC2-9701-B3A00E5F4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F7389-0070-4357-93A5-CED5B7A78B2C}" type="datetimeFigureOut">
              <a:rPr lang="hu-HU" smtClean="0"/>
              <a:t>2022. 02. 22.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F0338E1-0103-4B25-A31E-2C00CDA75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17B17D4-190A-42D6-B066-9DAC5E8F9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A4E0-5E1D-4722-ADD4-3545233CB9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24138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5AAF2D35-8AC4-4D90-B622-CA8364E702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7304FB0C-D6CE-4C29-968A-7635F5463B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2E36A9F-A53F-4046-97D5-78A2A6631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F7389-0070-4357-93A5-CED5B7A78B2C}" type="datetimeFigureOut">
              <a:rPr lang="hu-HU" smtClean="0"/>
              <a:t>2022. 02. 22.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3B1A87B-AA05-4A3D-9CD3-536049C87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C55BB39-75FD-4874-A928-D88FA88DD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A4E0-5E1D-4722-ADD4-3545233CB9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69573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8C9BA18-3E24-4E81-82B5-74AB49C8D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39B6788-B414-4B6B-9558-3756F4031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BEC302A-9AA4-41E4-8CE4-A8E759FFC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F7389-0070-4357-93A5-CED5B7A78B2C}" type="datetimeFigureOut">
              <a:rPr lang="hu-HU" smtClean="0"/>
              <a:t>2022. 02. 22.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C4D83ED-C642-4B95-8AC2-1E9FB3E5E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D4AF592-A212-4C8F-8430-E4B4E32D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A4E0-5E1D-4722-ADD4-3545233CB9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88614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D1D1C08-BE86-4C3C-8ADA-063482694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FA2A3C8-EE39-4569-B680-1E131B865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5F884CF-B077-41C4-B26C-E0B7C9DA9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F7389-0070-4357-93A5-CED5B7A78B2C}" type="datetimeFigureOut">
              <a:rPr lang="hu-HU" smtClean="0"/>
              <a:t>2022. 02. 22.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24625BB-6BC1-4715-ABBF-C3E5EEB4F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04541A7-4DFC-4D42-8369-8BA9A550C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A4E0-5E1D-4722-ADD4-3545233CB9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30102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6F5B2D-3BD4-451B-BACD-BE70549F6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D8A481D-010F-4FDB-9387-4EE8AE8A5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B02BB931-E130-4328-9D50-1AB915B1C6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B5E04FD-09D0-4398-9679-845A159D0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F7389-0070-4357-93A5-CED5B7A78B2C}" type="datetimeFigureOut">
              <a:rPr lang="hu-HU" smtClean="0"/>
              <a:t>2022. 02. 22.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9138CDF-B975-4844-8079-A6EA9F082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C47B96E-AB97-45F4-BC05-8EDCC89B3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A4E0-5E1D-4722-ADD4-3545233CB9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16768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02C17EF-5CB8-4612-B13A-613F7BC4B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4599DF4-65D4-4092-8742-8AD86B19C1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7F8C8259-E366-4D9B-84BA-8BE407A4CE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3166651A-00E9-4119-B377-F636958AEB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6CC811B1-F9A9-41EA-8300-AF747A9BC4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7F17ABD9-465D-4218-B8B7-EF6B02A96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F7389-0070-4357-93A5-CED5B7A78B2C}" type="datetimeFigureOut">
              <a:rPr lang="hu-HU" smtClean="0"/>
              <a:t>2022. 02. 22.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4E8FF4C5-DC5B-456C-966F-A4FC880B6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7BE50ED7-45D5-4A2E-A0B4-C9BB62BFB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A4E0-5E1D-4722-ADD4-3545233CB9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89539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99A37F1-51C5-4345-A0DB-259EE0AF3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D94A7425-31F8-495A-AEA5-C5EF403E2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F7389-0070-4357-93A5-CED5B7A78B2C}" type="datetimeFigureOut">
              <a:rPr lang="hu-HU" smtClean="0"/>
              <a:t>2022. 02. 22.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42FFD5A-D41C-4490-BE26-46ED6700A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01DC90B-7FB3-4FC7-8228-7B95866D7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A4E0-5E1D-4722-ADD4-3545233CB9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32876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3B773789-9FC0-4406-A313-DCF240CA5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F7389-0070-4357-93A5-CED5B7A78B2C}" type="datetimeFigureOut">
              <a:rPr lang="hu-HU" smtClean="0"/>
              <a:t>2022. 02. 22.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706E80EC-7BF0-4E04-8577-21B70DBDF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ABB7F19-CF37-4621-B058-F5F2DC887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A4E0-5E1D-4722-ADD4-3545233CB9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01367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C587DA-8A8F-4C6D-9DE1-3A504EFA8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801D4FC-7E37-4EA6-A91B-A376EEA4E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F1E4B92-E8A8-43B4-9747-C53293490A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581030F-1884-4818-B82B-AB6EAB651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F7389-0070-4357-93A5-CED5B7A78B2C}" type="datetimeFigureOut">
              <a:rPr lang="hu-HU" smtClean="0"/>
              <a:t>2022. 02. 22.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D597D074-8228-4A88-8098-D11DD191A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981E00C-EE46-4AF2-B2C4-EE841BC1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A4E0-5E1D-4722-ADD4-3545233CB9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03310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75C9C9D-7004-42F1-9BAB-2A3F31C07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ED441C59-17A3-479A-A2F5-B931C3A8C0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A3C8C367-2B9E-41D8-B388-95CD492A3A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5A6E119-39BB-4923-BB2F-D6A7AB2EB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F7389-0070-4357-93A5-CED5B7A78B2C}" type="datetimeFigureOut">
              <a:rPr lang="hu-HU" smtClean="0"/>
              <a:t>2022. 02. 22.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2C0EEEE3-9E2E-4E46-A33E-57C6FCFB6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0DB519BA-68B7-495F-B5F9-A69D8F452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A4E0-5E1D-4722-ADD4-3545233CB9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87309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4FE63495-9324-44DD-8C3B-6F8B50998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EC902BC-FD46-4080-BA8E-CECEF5A01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9B454E5-BA2F-4AD9-B4F8-C9E659D56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F7389-0070-4357-93A5-CED5B7A78B2C}" type="datetimeFigureOut">
              <a:rPr lang="hu-HU" smtClean="0"/>
              <a:t>2022. 02. 22.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CB35705-0452-4831-8CA5-368E81455E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7FC4A84-9279-4BBE-8E30-D0DA08C3A4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DEA4E0-5E1D-4722-ADD4-3545233CB9A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94212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 /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6.png" /><Relationship Id="rId5" Type="http://schemas.openxmlformats.org/officeDocument/2006/relationships/image" Target="../media/image25.png" /><Relationship Id="rId4" Type="http://schemas.openxmlformats.org/officeDocument/2006/relationships/image" Target="../media/image24.png" 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 /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6.png" /><Relationship Id="rId5" Type="http://schemas.openxmlformats.org/officeDocument/2006/relationships/image" Target="../media/image28.png" /><Relationship Id="rId4" Type="http://schemas.openxmlformats.org/officeDocument/2006/relationships/image" Target="../media/image27.png" 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 /><Relationship Id="rId2" Type="http://schemas.openxmlformats.org/officeDocument/2006/relationships/image" Target="../media/image29.pn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glepkek.hu/elmeny/hobbi-barkacs-tanfolyam-kezdo-ferfiaknak" TargetMode="External" /><Relationship Id="rId7" Type="http://schemas.openxmlformats.org/officeDocument/2006/relationships/hyperlink" Target="https://hu.wikipedia.org/wiki/F&#225;jl:The_GIMP_icon_-_gnome.svg" TargetMode="External" /><Relationship Id="rId2" Type="http://schemas.openxmlformats.org/officeDocument/2006/relationships/image" Target="../media/image30.png" /><Relationship Id="rId1" Type="http://schemas.openxmlformats.org/officeDocument/2006/relationships/slideLayout" Target="../slideLayouts/slideLayout2.xml" /><Relationship Id="rId6" Type="http://schemas.openxmlformats.org/officeDocument/2006/relationships/hyperlink" Target="https://www.youtube.com/c/w3schools?app=desktop" TargetMode="External" /><Relationship Id="rId5" Type="http://schemas.openxmlformats.org/officeDocument/2006/relationships/hyperlink" Target="https://4-software-downloads.com/review-the-best-jigsaw-puzzle-apps-for-desktop-tablet-and-mobile.shtml" TargetMode="External" /><Relationship Id="rId4" Type="http://schemas.openxmlformats.org/officeDocument/2006/relationships/hyperlink" Target="https://www.stackscale.com/blog/top-10-programming-languages-2020/" TargetMode="External" 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7.wdp" /><Relationship Id="rId2" Type="http://schemas.openxmlformats.org/officeDocument/2006/relationships/image" Target="../media/image29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31.png" 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 /><Relationship Id="rId7" Type="http://schemas.openxmlformats.org/officeDocument/2006/relationships/image" Target="../media/image5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Relationship Id="rId6" Type="http://schemas.microsoft.com/office/2007/relationships/hdphoto" Target="../media/hdphoto3.wdp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7.png" /><Relationship Id="rId4" Type="http://schemas.openxmlformats.org/officeDocument/2006/relationships/image" Target="../media/image6.png" 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 /><Relationship Id="rId7" Type="http://schemas.openxmlformats.org/officeDocument/2006/relationships/image" Target="../media/image12.pn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1.png" /><Relationship Id="rId5" Type="http://schemas.openxmlformats.org/officeDocument/2006/relationships/image" Target="../media/image10.png" /><Relationship Id="rId4" Type="http://schemas.openxmlformats.org/officeDocument/2006/relationships/image" Target="../media/image9.png" 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2.png" /><Relationship Id="rId5" Type="http://schemas.openxmlformats.org/officeDocument/2006/relationships/image" Target="../media/image14.png" /><Relationship Id="rId4" Type="http://schemas.openxmlformats.org/officeDocument/2006/relationships/image" Target="../media/image13.png" 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12.png" /><Relationship Id="rId4" Type="http://schemas.openxmlformats.org/officeDocument/2006/relationships/image" Target="../media/image15.jpeg" 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 /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9.png" /><Relationship Id="rId5" Type="http://schemas.openxmlformats.org/officeDocument/2006/relationships/image" Target="../media/image18.png" /><Relationship Id="rId4" Type="http://schemas.openxmlformats.org/officeDocument/2006/relationships/image" Target="../media/image17.png" 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 /><Relationship Id="rId7" Type="http://schemas.openxmlformats.org/officeDocument/2006/relationships/image" Target="../media/image19.png" /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2.png" /><Relationship Id="rId5" Type="http://schemas.openxmlformats.org/officeDocument/2006/relationships/image" Target="../media/image21.png" /><Relationship Id="rId4" Type="http://schemas.openxmlformats.org/officeDocument/2006/relationships/image" Target="../media/image20.png" 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 /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19.png" /><Relationship Id="rId4" Type="http://schemas.openxmlformats.org/officeDocument/2006/relationships/image" Target="../media/image15.jpe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0"/>
                    </a14:imgEffect>
                    <a14:imgEffect>
                      <a14:brightnessContrast bright="-20000" contrast="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5D33D70-F5F1-4FE6-A19E-B3D3F66BA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878" y="105877"/>
            <a:ext cx="7440328" cy="2637322"/>
          </a:xfrm>
          <a:solidFill>
            <a:srgbClr val="512917">
              <a:alpha val="75000"/>
            </a:srgbClr>
          </a:solidFill>
          <a:effectLst>
            <a:softEdge rad="12700"/>
          </a:effectLst>
        </p:spPr>
        <p:txBody>
          <a:bodyPr anchor="ctr"/>
          <a:lstStyle/>
          <a:p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Barkács-Webáruház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A9DE3B41-7486-494B-BB78-9543E9026673}"/>
              </a:ext>
            </a:extLst>
          </p:cNvPr>
          <p:cNvSpPr/>
          <p:nvPr/>
        </p:nvSpPr>
        <p:spPr>
          <a:xfrm>
            <a:off x="9288379" y="1597794"/>
            <a:ext cx="1588168" cy="1588168"/>
          </a:xfrm>
          <a:prstGeom prst="rect">
            <a:avLst/>
          </a:prstGeom>
          <a:solidFill>
            <a:srgbClr val="936B31">
              <a:alpha val="75000"/>
            </a:srgbClr>
          </a:solidFill>
          <a:ln w="28575">
            <a:solidFill>
              <a:srgbClr val="542B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9342B37E-C086-442C-A2C3-7B68CF84B912}"/>
              </a:ext>
            </a:extLst>
          </p:cNvPr>
          <p:cNvSpPr/>
          <p:nvPr/>
        </p:nvSpPr>
        <p:spPr>
          <a:xfrm>
            <a:off x="8054741" y="2637322"/>
            <a:ext cx="1588168" cy="1588168"/>
          </a:xfrm>
          <a:prstGeom prst="rect">
            <a:avLst/>
          </a:prstGeom>
          <a:solidFill>
            <a:srgbClr val="936B31">
              <a:alpha val="75000"/>
            </a:srgbClr>
          </a:solidFill>
          <a:ln w="28575">
            <a:solidFill>
              <a:srgbClr val="542B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B3557A2A-97A8-4BB1-B4A7-4827A76FE9FB}"/>
              </a:ext>
            </a:extLst>
          </p:cNvPr>
          <p:cNvSpPr/>
          <p:nvPr/>
        </p:nvSpPr>
        <p:spPr>
          <a:xfrm>
            <a:off x="9623659" y="3059229"/>
            <a:ext cx="1588168" cy="1588168"/>
          </a:xfrm>
          <a:prstGeom prst="rect">
            <a:avLst/>
          </a:prstGeom>
          <a:solidFill>
            <a:srgbClr val="936B31">
              <a:alpha val="75000"/>
            </a:srgbClr>
          </a:solidFill>
          <a:ln w="28575">
            <a:solidFill>
              <a:srgbClr val="542B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670BE74F-4AFD-47D4-948E-CE8344141AEC}"/>
              </a:ext>
            </a:extLst>
          </p:cNvPr>
          <p:cNvSpPr txBox="1"/>
          <p:nvPr/>
        </p:nvSpPr>
        <p:spPr>
          <a:xfrm>
            <a:off x="9172875" y="2128457"/>
            <a:ext cx="181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Beréti Zsófia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4129F5DB-AB7B-4A84-B216-53EA18C7B571}"/>
              </a:ext>
            </a:extLst>
          </p:cNvPr>
          <p:cNvSpPr txBox="1"/>
          <p:nvPr/>
        </p:nvSpPr>
        <p:spPr>
          <a:xfrm>
            <a:off x="7871058" y="3238537"/>
            <a:ext cx="193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Csóka András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4DE2D7C4-D2B6-4235-9AD8-420C35504B7A}"/>
              </a:ext>
            </a:extLst>
          </p:cNvPr>
          <p:cNvSpPr txBox="1"/>
          <p:nvPr/>
        </p:nvSpPr>
        <p:spPr>
          <a:xfrm>
            <a:off x="9612429" y="3541898"/>
            <a:ext cx="1599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Tátrai Dominik</a:t>
            </a:r>
          </a:p>
        </p:txBody>
      </p:sp>
    </p:spTree>
    <p:extLst>
      <p:ext uri="{BB962C8B-B14F-4D97-AF65-F5344CB8AC3E}">
        <p14:creationId xmlns:p14="http://schemas.microsoft.com/office/powerpoint/2010/main" val="174752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0"/>
                    </a14:imgEffect>
                    <a14:imgEffect>
                      <a14:brightnessContrast bright="-20000" contrast="-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7778C925-C83A-4B8B-9C90-6C364A51A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307" y="170580"/>
            <a:ext cx="2299635" cy="1020913"/>
          </a:xfrm>
          <a:solidFill>
            <a:srgbClr val="542B18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hu-HU" sz="60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Csoki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37DA932E-0525-4128-B72F-6BE8B03DCA0B}"/>
              </a:ext>
            </a:extLst>
          </p:cNvPr>
          <p:cNvSpPr txBox="1"/>
          <p:nvPr/>
        </p:nvSpPr>
        <p:spPr>
          <a:xfrm>
            <a:off x="193306" y="1491917"/>
            <a:ext cx="3926307" cy="3416320"/>
          </a:xfrm>
          <a:prstGeom prst="rect">
            <a:avLst/>
          </a:prstGeom>
          <a:solidFill>
            <a:srgbClr val="936B31">
              <a:alpha val="75000"/>
            </a:srgbClr>
          </a:solidFill>
          <a:ln w="28575">
            <a:solidFill>
              <a:srgbClr val="542B18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Feladatok: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>
                  <a:lumMod val="9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-Képek keresése </a:t>
            </a:r>
          </a:p>
          <a:p>
            <a:b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-Képek rendezése, méretezése</a:t>
            </a:r>
          </a:p>
          <a:p>
            <a:b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</a:t>
            </a:r>
            <a:r>
              <a:rPr lang="hu-HU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Photoshoppolás</a:t>
            </a:r>
            <a:endParaRPr lang="hu-HU" dirty="0">
              <a:solidFill>
                <a:schemeClr val="bg1">
                  <a:lumMod val="9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hu-HU" dirty="0">
              <a:solidFill>
                <a:schemeClr val="bg1">
                  <a:lumMod val="9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-Szerszámok HTML és CSS</a:t>
            </a:r>
          </a:p>
          <a:p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létrehozása</a:t>
            </a:r>
          </a:p>
          <a:p>
            <a:endParaRPr lang="hu-HU" dirty="0">
              <a:solidFill>
                <a:schemeClr val="bg1">
                  <a:lumMod val="9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-Blog CSS elkészítése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F3FC025-7E49-46E3-87E6-0648E911DD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" t="214" r="27990" b="135"/>
          <a:stretch/>
        </p:blipFill>
        <p:spPr>
          <a:xfrm>
            <a:off x="4786508" y="533400"/>
            <a:ext cx="6850349" cy="428625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9D7300FF-2F70-4918-8A16-A35C93558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306" y="5208661"/>
            <a:ext cx="6978310" cy="1478758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2EBDE8F6-177E-4F95-8321-1FB0AD3CD0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2092" y="138988"/>
            <a:ext cx="633558" cy="110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905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0"/>
                    </a14:imgEffect>
                    <a14:imgEffect>
                      <a14:brightnessContrast bright="-20000" contrast="-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5895F0F9-FE89-4B63-91E3-B600C0BBF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307" y="170580"/>
            <a:ext cx="2299635" cy="1020913"/>
          </a:xfrm>
          <a:solidFill>
            <a:srgbClr val="542B18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hu-HU" sz="60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Csoki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D593B70C-EC5D-4E05-8657-81C6689AEE0A}"/>
              </a:ext>
            </a:extLst>
          </p:cNvPr>
          <p:cNvSpPr txBox="1"/>
          <p:nvPr/>
        </p:nvSpPr>
        <p:spPr>
          <a:xfrm>
            <a:off x="193306" y="1491917"/>
            <a:ext cx="4265483" cy="1200329"/>
          </a:xfrm>
          <a:prstGeom prst="rect">
            <a:avLst/>
          </a:prstGeom>
          <a:solidFill>
            <a:srgbClr val="936B31">
              <a:alpha val="75000"/>
            </a:srgbClr>
          </a:solidFill>
          <a:ln w="28575">
            <a:solidFill>
              <a:srgbClr val="542B18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Legnehezebb rész: Festékek oldal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>
                  <a:lumMod val="9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Indok: Képek </a:t>
            </a:r>
            <a:r>
              <a:rPr lang="hu-HU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photoshoppolása</a:t>
            </a:r>
            <a:b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hu-HU" dirty="0">
              <a:solidFill>
                <a:schemeClr val="bg1">
                  <a:lumMod val="9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C7D5AE06-FD2F-471C-97F5-B0891E9BD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385" y="313114"/>
            <a:ext cx="6283990" cy="6406565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47BA584-9C7E-4D95-9255-7F6A3A9E2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2092081"/>
            <a:ext cx="4741816" cy="474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CB86A86C-D0B1-45A1-98E3-790D5A590C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2092" y="138988"/>
            <a:ext cx="633558" cy="110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71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0"/>
                    </a14:imgEffect>
                    <a14:imgEffect>
                      <a14:brightnessContrast bright="-20000" contrast="-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ím 1">
            <a:extLst>
              <a:ext uri="{FF2B5EF4-FFF2-40B4-BE49-F238E27FC236}">
                <a16:creationId xmlns:a16="http://schemas.microsoft.com/office/drawing/2014/main" id="{AC7F6C3F-6EDA-407C-8321-17848A785415}"/>
              </a:ext>
            </a:extLst>
          </p:cNvPr>
          <p:cNvSpPr txBox="1">
            <a:spLocks/>
          </p:cNvSpPr>
          <p:nvPr/>
        </p:nvSpPr>
        <p:spPr>
          <a:xfrm>
            <a:off x="105878" y="105877"/>
            <a:ext cx="7948624" cy="1314361"/>
          </a:xfrm>
          <a:prstGeom prst="rect">
            <a:avLst/>
          </a:prstGeom>
          <a:solidFill>
            <a:srgbClr val="512917">
              <a:alpha val="75000"/>
            </a:srgbClr>
          </a:solidFill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60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 projekt menetéről</a:t>
            </a:r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7D523A91-4BBA-4766-A90A-4FEDEC49B0EC}"/>
              </a:ext>
            </a:extLst>
          </p:cNvPr>
          <p:cNvSpPr/>
          <p:nvPr/>
        </p:nvSpPr>
        <p:spPr>
          <a:xfrm>
            <a:off x="1041134" y="1588972"/>
            <a:ext cx="3596640" cy="2370221"/>
          </a:xfrm>
          <a:prstGeom prst="rect">
            <a:avLst/>
          </a:prstGeom>
          <a:solidFill>
            <a:srgbClr val="936B31">
              <a:alpha val="75000"/>
            </a:srgb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Pro: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-Jó hangulat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-Megértés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</a:t>
            </a:r>
            <a:r>
              <a:rPr lang="hu-HU" dirty="0" err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Szorgalmasság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-Kreativitás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-Segítőkészség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-Megfelelő mennyiségű idő</a:t>
            </a:r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3CB29419-528B-4721-966E-EEB153C569CB}"/>
              </a:ext>
            </a:extLst>
          </p:cNvPr>
          <p:cNvSpPr/>
          <p:nvPr/>
        </p:nvSpPr>
        <p:spPr>
          <a:xfrm>
            <a:off x="7554227" y="1572127"/>
            <a:ext cx="3596640" cy="2370221"/>
          </a:xfrm>
          <a:prstGeom prst="rect">
            <a:avLst/>
          </a:prstGeom>
          <a:solidFill>
            <a:srgbClr val="936B31">
              <a:alpha val="7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Kontra: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-Sok megbetegedés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-Hiányzó munkájának felosztása, átlátása, elkészítése</a:t>
            </a:r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id="{2EB946EF-72E0-4BD4-B5AD-BE6BF03DD3B1}"/>
              </a:ext>
            </a:extLst>
          </p:cNvPr>
          <p:cNvSpPr/>
          <p:nvPr/>
        </p:nvSpPr>
        <p:spPr>
          <a:xfrm>
            <a:off x="4297680" y="4556763"/>
            <a:ext cx="3596640" cy="971752"/>
          </a:xfrm>
          <a:prstGeom prst="rect">
            <a:avLst/>
          </a:prstGeom>
          <a:solidFill>
            <a:srgbClr val="936B31">
              <a:alpha val="75000"/>
            </a:srgbClr>
          </a:solidFill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Összességben: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-Mindenki próbálta nyújtani a maximumát </a:t>
            </a:r>
          </a:p>
        </p:txBody>
      </p:sp>
    </p:spTree>
    <p:extLst>
      <p:ext uri="{BB962C8B-B14F-4D97-AF65-F5344CB8AC3E}">
        <p14:creationId xmlns:p14="http://schemas.microsoft.com/office/powerpoint/2010/main" val="2437166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D4B1A122-08A7-433F-A803-EBF39BBBD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307" y="170580"/>
            <a:ext cx="3772301" cy="1020913"/>
          </a:xfrm>
          <a:solidFill>
            <a:srgbClr val="542B18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hu-HU" sz="60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Források: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503E51AC-4C2E-4350-ABAD-2C31EBD13CDD}"/>
              </a:ext>
            </a:extLst>
          </p:cNvPr>
          <p:cNvSpPr txBox="1"/>
          <p:nvPr/>
        </p:nvSpPr>
        <p:spPr>
          <a:xfrm>
            <a:off x="193306" y="1491917"/>
            <a:ext cx="10644740" cy="3139321"/>
          </a:xfrm>
          <a:prstGeom prst="rect">
            <a:avLst/>
          </a:prstGeom>
          <a:solidFill>
            <a:srgbClr val="936B31">
              <a:alpha val="75000"/>
            </a:srgbClr>
          </a:solidFill>
          <a:ln w="28575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https://meglepkek.hu/elmeny/hobbi-barkacs-tanfolyam-kezdo-ferfiaknak</a:t>
            </a:r>
            <a:endParaRPr lang="hu-HU" dirty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https://www.stackscale.com/blog/top-10-programming-languages-2020/</a:t>
            </a:r>
            <a:endParaRPr lang="hu-HU" dirty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https://4-software-downloads.com/review-the-best-jigsaw-puzzle-apps-for-desktop-tablet-and-mobile.shtml</a:t>
            </a:r>
            <a:endParaRPr lang="hu-HU" dirty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hu-HU" dirty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https://www.youtube.com/c/w3schools?app=desktop</a:t>
            </a:r>
            <a:endParaRPr lang="hu-HU" dirty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https://hu.wikipedia.org/wiki/Fájl:The_GIMP_</a:t>
            </a:r>
            <a:r>
              <a:rPr lang="hu-HU" dirty="0" err="1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icon</a:t>
            </a:r>
            <a:r>
              <a:rPr lang="hu-HU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_-_</a:t>
            </a:r>
            <a:r>
              <a:rPr lang="hu-HU" dirty="0" err="1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gnome.svg</a:t>
            </a:r>
            <a:endParaRPr lang="hu-HU" dirty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>
                  <a:lumMod val="9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66616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0"/>
                    </a14:imgEffect>
                    <a14:imgEffect>
                      <a14:brightnessContrast bright="-20000" contrast="-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1">
            <a:extLst>
              <a:ext uri="{FF2B5EF4-FFF2-40B4-BE49-F238E27FC236}">
                <a16:creationId xmlns:a16="http://schemas.microsoft.com/office/drawing/2014/main" id="{BFF15EAF-D8CA-46B3-B5B2-BEB1106610E8}"/>
              </a:ext>
            </a:extLst>
          </p:cNvPr>
          <p:cNvSpPr txBox="1">
            <a:spLocks/>
          </p:cNvSpPr>
          <p:nvPr/>
        </p:nvSpPr>
        <p:spPr>
          <a:xfrm>
            <a:off x="1750193" y="433136"/>
            <a:ext cx="8691613" cy="1217085"/>
          </a:xfrm>
          <a:prstGeom prst="rect">
            <a:avLst/>
          </a:prstGeom>
          <a:solidFill>
            <a:srgbClr val="512917">
              <a:alpha val="75000"/>
            </a:srgbClr>
          </a:solidFill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60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Köszönjük a figyelmet!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4D79752A-D514-4186-AF36-F36967F60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6973" y="1959710"/>
            <a:ext cx="7938052" cy="4465154"/>
          </a:xfrm>
          <a:prstGeom prst="rect">
            <a:avLst/>
          </a:prstGeom>
          <a:ln w="228600" cap="sq" cmpd="thickThin">
            <a:solidFill>
              <a:schemeClr val="accent3">
                <a:lumMod val="5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510298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0"/>
                    </a14:imgEffect>
                    <a14:imgEffect>
                      <a14:brightnessContrast bright="-20000" contrast="-10000"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7861879-C3D7-4856-8D37-AA81FD03FA51}"/>
              </a:ext>
            </a:extLst>
          </p:cNvPr>
          <p:cNvSpPr txBox="1"/>
          <p:nvPr/>
        </p:nvSpPr>
        <p:spPr>
          <a:xfrm>
            <a:off x="144379" y="125129"/>
            <a:ext cx="6352673" cy="1015663"/>
          </a:xfrm>
          <a:prstGeom prst="rect">
            <a:avLst/>
          </a:prstGeom>
          <a:solidFill>
            <a:srgbClr val="542B18">
              <a:alpha val="75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hu-HU" sz="60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Munkafelosztás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DA3A89B9-6390-4BB4-93C1-7A44F6A22CC3}"/>
              </a:ext>
            </a:extLst>
          </p:cNvPr>
          <p:cNvSpPr/>
          <p:nvPr/>
        </p:nvSpPr>
        <p:spPr>
          <a:xfrm>
            <a:off x="8450981" y="125130"/>
            <a:ext cx="3596640" cy="3647974"/>
          </a:xfrm>
          <a:prstGeom prst="rect">
            <a:avLst/>
          </a:prstGeom>
          <a:solidFill>
            <a:srgbClr val="936B31">
              <a:alpha val="75000"/>
            </a:srgbClr>
          </a:solidFill>
          <a:ln w="28575">
            <a:solidFill>
              <a:srgbClr val="542B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Csoki: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Képek:</a:t>
            </a:r>
          </a:p>
          <a:p>
            <a:pPr lvl="2"/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-Főoldal	</a:t>
            </a:r>
          </a:p>
          <a:p>
            <a:pPr lvl="2"/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-Faanyagok	</a:t>
            </a:r>
          </a:p>
          <a:p>
            <a:pPr lvl="2"/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-Festékek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-Rólunk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-Blog</a:t>
            </a:r>
          </a:p>
          <a:p>
            <a:pPr lvl="2"/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-Aloldal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-Szerszámok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HTML, CSS: 	-Szerszámok 		-Blog</a:t>
            </a: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775F37FB-2C98-4D81-A868-173F64B27452}"/>
              </a:ext>
            </a:extLst>
          </p:cNvPr>
          <p:cNvSpPr/>
          <p:nvPr/>
        </p:nvSpPr>
        <p:spPr>
          <a:xfrm>
            <a:off x="4474143" y="1723021"/>
            <a:ext cx="3596640" cy="3647974"/>
          </a:xfrm>
          <a:prstGeom prst="rect">
            <a:avLst/>
          </a:prstGeom>
          <a:solidFill>
            <a:srgbClr val="936B31">
              <a:alpha val="75000"/>
            </a:srgbClr>
          </a:solidFill>
          <a:ln w="28575">
            <a:solidFill>
              <a:srgbClr val="542B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Zsófi: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CSS: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	-Főoldal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	-Faanyagok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	-Festékek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	-Rólunk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	-Blog</a:t>
            </a:r>
          </a:p>
          <a:p>
            <a:pPr lvl="1"/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	-Alap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	-aloldal</a:t>
            </a:r>
          </a:p>
        </p:txBody>
      </p:sp>
      <p:sp>
        <p:nvSpPr>
          <p:cNvPr id="15" name="Téglalap 14">
            <a:extLst>
              <a:ext uri="{FF2B5EF4-FFF2-40B4-BE49-F238E27FC236}">
                <a16:creationId xmlns:a16="http://schemas.microsoft.com/office/drawing/2014/main" id="{DDE90005-7CD3-4980-810A-1BA8D0A10680}"/>
              </a:ext>
            </a:extLst>
          </p:cNvPr>
          <p:cNvSpPr/>
          <p:nvPr/>
        </p:nvSpPr>
        <p:spPr>
          <a:xfrm>
            <a:off x="354450" y="2664692"/>
            <a:ext cx="3596640" cy="3647974"/>
          </a:xfrm>
          <a:prstGeom prst="rect">
            <a:avLst/>
          </a:prstGeom>
          <a:solidFill>
            <a:srgbClr val="936B31">
              <a:alpha val="75000"/>
            </a:srgbClr>
          </a:solidFill>
          <a:ln w="28575">
            <a:solidFill>
              <a:srgbClr val="542B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Dominik: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HTML: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	</a:t>
            </a: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-Főoldal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	-Faanyagok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	-Festékek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	-Rólunk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	-Blog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	-Aloldal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	-Szerszámok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Képek:</a:t>
            </a:r>
            <a:b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	-Rólunk</a:t>
            </a:r>
          </a:p>
        </p:txBody>
      </p:sp>
      <p:pic>
        <p:nvPicPr>
          <p:cNvPr id="16" name="Picture 2" descr="HTML - Wikipedia">
            <a:extLst>
              <a:ext uri="{FF2B5EF4-FFF2-40B4-BE49-F238E27FC236}">
                <a16:creationId xmlns:a16="http://schemas.microsoft.com/office/drawing/2014/main" id="{D8C58AB8-ECEE-4F95-805C-76F94F2D0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065" y="4676508"/>
            <a:ext cx="1278088" cy="127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Free Icon | Css">
            <a:extLst>
              <a:ext uri="{FF2B5EF4-FFF2-40B4-BE49-F238E27FC236}">
                <a16:creationId xmlns:a16="http://schemas.microsoft.com/office/drawing/2014/main" id="{0E4B7B0A-B918-41F6-9B07-145034276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97" b="97070" l="9961" r="89844">
                        <a14:foregroundMark x1="31445" y1="8203" x2="31641" y2="10742"/>
                        <a14:foregroundMark x1="46484" y1="5273" x2="46289" y2="6836"/>
                        <a14:foregroundMark x1="59570" y1="4492" x2="59570" y2="6250"/>
                        <a14:foregroundMark x1="67969" y1="4688" x2="59570" y2="5664"/>
                        <a14:foregroundMark x1="31641" y1="4883" x2="29688" y2="6055"/>
                        <a14:foregroundMark x1="47070" y1="4883" x2="52344" y2="4297"/>
                        <a14:foregroundMark x1="32611" y1="12891" x2="34375" y2="15039"/>
                        <a14:foregroundMark x1="32450" y1="12695" x2="32611" y2="12891"/>
                        <a14:foregroundMark x1="32290" y1="12500" x2="32450" y2="12695"/>
                        <a14:foregroundMark x1="32130" y1="12305" x2="32290" y2="12500"/>
                        <a14:foregroundMark x1="29883" y1="9570" x2="32130" y2="12305"/>
                        <a14:foregroundMark x1="38672" y1="91211" x2="49805" y2="92773"/>
                        <a14:foregroundMark x1="52539" y1="95898" x2="47070" y2="97070"/>
                        <a14:backgroundMark x1="32813" y1="12500" x2="32813" y2="12500"/>
                        <a14:backgroundMark x1="32617" y1="12891" x2="32617" y2="12891"/>
                        <a14:backgroundMark x1="32617" y1="12695" x2="32617" y2="12695"/>
                        <a14:backgroundMark x1="33008" y1="12891" x2="33008" y2="12891"/>
                        <a14:backgroundMark x1="32422" y1="12305" x2="32422" y2="123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2023" y="4065260"/>
            <a:ext cx="1305735" cy="130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Image Icon #386431 - Free Icons Library">
            <a:extLst>
              <a:ext uri="{FF2B5EF4-FFF2-40B4-BE49-F238E27FC236}">
                <a16:creationId xmlns:a16="http://schemas.microsoft.com/office/drawing/2014/main" id="{D135832B-6C70-4188-8D65-59580B1A5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301" y="5306419"/>
            <a:ext cx="1436914" cy="143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34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0"/>
                    </a14:imgEffect>
                    <a14:imgEffect>
                      <a14:brightnessContrast bright="-20000" contrast="-10000"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7861879-C3D7-4856-8D37-AA81FD03FA51}"/>
              </a:ext>
            </a:extLst>
          </p:cNvPr>
          <p:cNvSpPr txBox="1"/>
          <p:nvPr/>
        </p:nvSpPr>
        <p:spPr>
          <a:xfrm>
            <a:off x="144379" y="125129"/>
            <a:ext cx="11623180" cy="830997"/>
          </a:xfrm>
          <a:prstGeom prst="rect">
            <a:avLst/>
          </a:prstGeom>
          <a:solidFill>
            <a:srgbClr val="542B18">
              <a:alpha val="75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hu-HU" sz="48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Általános projekt felépítés, jellemzés</a:t>
            </a:r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4D861C1B-1610-4760-BF7F-31C4AC54236B}"/>
              </a:ext>
            </a:extLst>
          </p:cNvPr>
          <p:cNvSpPr txBox="1"/>
          <p:nvPr/>
        </p:nvSpPr>
        <p:spPr>
          <a:xfrm>
            <a:off x="534414" y="1767323"/>
            <a:ext cx="5234730" cy="2416046"/>
          </a:xfrm>
          <a:prstGeom prst="rect">
            <a:avLst/>
          </a:prstGeom>
          <a:solidFill>
            <a:srgbClr val="936B31">
              <a:alpha val="75000"/>
            </a:srgbClr>
          </a:solidFill>
          <a:ln w="28575">
            <a:solidFill>
              <a:srgbClr val="542B18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chemeClr val="accent1"/>
              </a:buClr>
            </a:pP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Feladat:</a:t>
            </a:r>
          </a:p>
          <a:p>
            <a:pPr>
              <a:spcBef>
                <a:spcPts val="600"/>
              </a:spcBef>
              <a:buClr>
                <a:schemeClr val="accent1"/>
              </a:buClr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-Weblap készítés</a:t>
            </a:r>
          </a:p>
          <a:p>
            <a:pPr>
              <a:spcBef>
                <a:spcPts val="600"/>
              </a:spcBef>
              <a:buClr>
                <a:schemeClr val="accent1"/>
              </a:buClr>
            </a:pP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Projektmenedzsment módszertan:</a:t>
            </a:r>
          </a:p>
          <a:p>
            <a:pPr>
              <a:spcBef>
                <a:spcPts val="600"/>
              </a:spcBef>
              <a:buClr>
                <a:schemeClr val="accent1"/>
              </a:buClr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</a:t>
            </a:r>
            <a:r>
              <a:rPr lang="hu-H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Scrum</a:t>
            </a:r>
            <a:endParaRPr lang="hu-H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spcBef>
                <a:spcPts val="600"/>
              </a:spcBef>
              <a:buClr>
                <a:schemeClr val="accent1"/>
              </a:buClr>
            </a:pP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Programnyelvek:</a:t>
            </a:r>
          </a:p>
          <a:p>
            <a:pPr>
              <a:spcBef>
                <a:spcPts val="600"/>
              </a:spcBef>
              <a:buClr>
                <a:schemeClr val="accent1"/>
              </a:buClr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-HTML, CSS</a:t>
            </a:r>
          </a:p>
          <a:p>
            <a:endParaRPr lang="hu-HU" dirty="0">
              <a:solidFill>
                <a:schemeClr val="bg1">
                  <a:lumMod val="9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275CB6B0-1C8B-40EE-B7DD-F148843C5B97}"/>
              </a:ext>
            </a:extLst>
          </p:cNvPr>
          <p:cNvSpPr txBox="1"/>
          <p:nvPr/>
        </p:nvSpPr>
        <p:spPr>
          <a:xfrm>
            <a:off x="6302033" y="1759287"/>
            <a:ext cx="5081827" cy="2339102"/>
          </a:xfrm>
          <a:prstGeom prst="rect">
            <a:avLst/>
          </a:prstGeom>
          <a:solidFill>
            <a:srgbClr val="936B31">
              <a:alpha val="75000"/>
            </a:srgbClr>
          </a:solidFill>
          <a:ln w="28575">
            <a:solidFill>
              <a:srgbClr val="542B18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Felületek</a:t>
            </a:r>
          </a:p>
          <a:p>
            <a:pPr>
              <a:spcBef>
                <a:spcPts val="600"/>
              </a:spcBef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</a:t>
            </a:r>
            <a:r>
              <a:rPr lang="hu-H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Github</a:t>
            </a: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hu-H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Jira</a:t>
            </a:r>
            <a:endParaRPr lang="hu-H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spcBef>
                <a:spcPts val="600"/>
              </a:spcBef>
            </a:pP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Felépítése:</a:t>
            </a:r>
          </a:p>
          <a:p>
            <a:pPr>
              <a:spcBef>
                <a:spcPts val="600"/>
              </a:spcBef>
            </a:pP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-6+6 weblap</a:t>
            </a:r>
          </a:p>
          <a:p>
            <a:pPr>
              <a:spcBef>
                <a:spcPts val="600"/>
              </a:spcBef>
            </a:pP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Csapattagok:</a:t>
            </a:r>
          </a:p>
          <a:p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-Tátrai Dominik, Csóka András, Beréti Zsófia </a:t>
            </a:r>
          </a:p>
          <a:p>
            <a:endParaRPr lang="hu-HU" dirty="0">
              <a:solidFill>
                <a:schemeClr val="bg1">
                  <a:lumMod val="9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59954C5-C98B-441E-9BF1-19A2E5E2C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988"/>
            <a:ext cx="12192000" cy="6858000"/>
          </a:xfrm>
          <a:prstGeom prst="rect">
            <a:avLst/>
          </a:prstGeom>
        </p:spPr>
      </p:pic>
      <p:sp>
        <p:nvSpPr>
          <p:cNvPr id="10" name="Téglalap 9">
            <a:extLst>
              <a:ext uri="{FF2B5EF4-FFF2-40B4-BE49-F238E27FC236}">
                <a16:creationId xmlns:a16="http://schemas.microsoft.com/office/drawing/2014/main" id="{61B869F3-A5B9-4C22-A1B5-2AD56E9B61BC}"/>
              </a:ext>
            </a:extLst>
          </p:cNvPr>
          <p:cNvSpPr/>
          <p:nvPr/>
        </p:nvSpPr>
        <p:spPr>
          <a:xfrm>
            <a:off x="1717705" y="2076628"/>
            <a:ext cx="1281869" cy="623843"/>
          </a:xfrm>
          <a:prstGeom prst="rect">
            <a:avLst/>
          </a:prstGeom>
          <a:noFill/>
          <a:ln w="3810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029104604">
                  <a:custGeom>
                    <a:avLst/>
                    <a:gdLst>
                      <a:gd name="connsiteX0" fmla="*/ 0 w 1281869"/>
                      <a:gd name="connsiteY0" fmla="*/ 0 h 623843"/>
                      <a:gd name="connsiteX1" fmla="*/ 615297 w 1281869"/>
                      <a:gd name="connsiteY1" fmla="*/ 0 h 623843"/>
                      <a:gd name="connsiteX2" fmla="*/ 1281869 w 1281869"/>
                      <a:gd name="connsiteY2" fmla="*/ 0 h 623843"/>
                      <a:gd name="connsiteX3" fmla="*/ 1281869 w 1281869"/>
                      <a:gd name="connsiteY3" fmla="*/ 623843 h 623843"/>
                      <a:gd name="connsiteX4" fmla="*/ 628116 w 1281869"/>
                      <a:gd name="connsiteY4" fmla="*/ 623843 h 623843"/>
                      <a:gd name="connsiteX5" fmla="*/ 0 w 1281869"/>
                      <a:gd name="connsiteY5" fmla="*/ 623843 h 623843"/>
                      <a:gd name="connsiteX6" fmla="*/ 0 w 1281869"/>
                      <a:gd name="connsiteY6" fmla="*/ 0 h 6238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1869" h="623843" extrusionOk="0">
                        <a:moveTo>
                          <a:pt x="0" y="0"/>
                        </a:moveTo>
                        <a:cubicBezTo>
                          <a:pt x="201206" y="14791"/>
                          <a:pt x="431900" y="-2937"/>
                          <a:pt x="615297" y="0"/>
                        </a:cubicBezTo>
                        <a:cubicBezTo>
                          <a:pt x="798694" y="2937"/>
                          <a:pt x="1033536" y="3672"/>
                          <a:pt x="1281869" y="0"/>
                        </a:cubicBezTo>
                        <a:cubicBezTo>
                          <a:pt x="1255623" y="304015"/>
                          <a:pt x="1260297" y="339937"/>
                          <a:pt x="1281869" y="623843"/>
                        </a:cubicBezTo>
                        <a:cubicBezTo>
                          <a:pt x="1081293" y="618969"/>
                          <a:pt x="853941" y="608201"/>
                          <a:pt x="628116" y="623843"/>
                        </a:cubicBezTo>
                        <a:cubicBezTo>
                          <a:pt x="402291" y="639485"/>
                          <a:pt x="248711" y="632938"/>
                          <a:pt x="0" y="623843"/>
                        </a:cubicBezTo>
                        <a:cubicBezTo>
                          <a:pt x="-2227" y="339729"/>
                          <a:pt x="29324" y="19906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Téglalap 21">
            <a:extLst>
              <a:ext uri="{FF2B5EF4-FFF2-40B4-BE49-F238E27FC236}">
                <a16:creationId xmlns:a16="http://schemas.microsoft.com/office/drawing/2014/main" id="{1AC66EB8-A83F-4162-BF6F-C7FDA042C6AE}"/>
              </a:ext>
            </a:extLst>
          </p:cNvPr>
          <p:cNvSpPr/>
          <p:nvPr/>
        </p:nvSpPr>
        <p:spPr>
          <a:xfrm>
            <a:off x="1717705" y="2700471"/>
            <a:ext cx="1281869" cy="4032400"/>
          </a:xfrm>
          <a:prstGeom prst="rect">
            <a:avLst/>
          </a:prstGeom>
          <a:noFill/>
          <a:ln w="3810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029104604">
                  <a:custGeom>
                    <a:avLst/>
                    <a:gdLst>
                      <a:gd name="connsiteX0" fmla="*/ 0 w 1391255"/>
                      <a:gd name="connsiteY0" fmla="*/ 0 h 4032400"/>
                      <a:gd name="connsiteX1" fmla="*/ 667802 w 1391255"/>
                      <a:gd name="connsiteY1" fmla="*/ 0 h 4032400"/>
                      <a:gd name="connsiteX2" fmla="*/ 1391255 w 1391255"/>
                      <a:gd name="connsiteY2" fmla="*/ 0 h 4032400"/>
                      <a:gd name="connsiteX3" fmla="*/ 1391255 w 1391255"/>
                      <a:gd name="connsiteY3" fmla="*/ 551095 h 4032400"/>
                      <a:gd name="connsiteX4" fmla="*/ 1391255 w 1391255"/>
                      <a:gd name="connsiteY4" fmla="*/ 1263485 h 4032400"/>
                      <a:gd name="connsiteX5" fmla="*/ 1391255 w 1391255"/>
                      <a:gd name="connsiteY5" fmla="*/ 1895228 h 4032400"/>
                      <a:gd name="connsiteX6" fmla="*/ 1391255 w 1391255"/>
                      <a:gd name="connsiteY6" fmla="*/ 2526971 h 4032400"/>
                      <a:gd name="connsiteX7" fmla="*/ 1391255 w 1391255"/>
                      <a:gd name="connsiteY7" fmla="*/ 3199037 h 4032400"/>
                      <a:gd name="connsiteX8" fmla="*/ 1391255 w 1391255"/>
                      <a:gd name="connsiteY8" fmla="*/ 4032400 h 4032400"/>
                      <a:gd name="connsiteX9" fmla="*/ 695628 w 1391255"/>
                      <a:gd name="connsiteY9" fmla="*/ 4032400 h 4032400"/>
                      <a:gd name="connsiteX10" fmla="*/ 0 w 1391255"/>
                      <a:gd name="connsiteY10" fmla="*/ 4032400 h 4032400"/>
                      <a:gd name="connsiteX11" fmla="*/ 0 w 1391255"/>
                      <a:gd name="connsiteY11" fmla="*/ 3440981 h 4032400"/>
                      <a:gd name="connsiteX12" fmla="*/ 0 w 1391255"/>
                      <a:gd name="connsiteY12" fmla="*/ 2849563 h 4032400"/>
                      <a:gd name="connsiteX13" fmla="*/ 0 w 1391255"/>
                      <a:gd name="connsiteY13" fmla="*/ 2096848 h 4032400"/>
                      <a:gd name="connsiteX14" fmla="*/ 0 w 1391255"/>
                      <a:gd name="connsiteY14" fmla="*/ 1505429 h 4032400"/>
                      <a:gd name="connsiteX15" fmla="*/ 0 w 1391255"/>
                      <a:gd name="connsiteY15" fmla="*/ 873687 h 4032400"/>
                      <a:gd name="connsiteX16" fmla="*/ 0 w 1391255"/>
                      <a:gd name="connsiteY16" fmla="*/ 0 h 403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91255" h="4032400" extrusionOk="0">
                        <a:moveTo>
                          <a:pt x="0" y="0"/>
                        </a:moveTo>
                        <a:cubicBezTo>
                          <a:pt x="295182" y="2659"/>
                          <a:pt x="511474" y="21002"/>
                          <a:pt x="667802" y="0"/>
                        </a:cubicBezTo>
                        <a:cubicBezTo>
                          <a:pt x="824130" y="-21002"/>
                          <a:pt x="1131749" y="23704"/>
                          <a:pt x="1391255" y="0"/>
                        </a:cubicBezTo>
                        <a:cubicBezTo>
                          <a:pt x="1416196" y="153947"/>
                          <a:pt x="1414639" y="436973"/>
                          <a:pt x="1391255" y="551095"/>
                        </a:cubicBezTo>
                        <a:cubicBezTo>
                          <a:pt x="1367871" y="665217"/>
                          <a:pt x="1413795" y="928365"/>
                          <a:pt x="1391255" y="1263485"/>
                        </a:cubicBezTo>
                        <a:cubicBezTo>
                          <a:pt x="1368716" y="1598605"/>
                          <a:pt x="1410957" y="1629530"/>
                          <a:pt x="1391255" y="1895228"/>
                        </a:cubicBezTo>
                        <a:cubicBezTo>
                          <a:pt x="1371553" y="2160926"/>
                          <a:pt x="1382154" y="2224728"/>
                          <a:pt x="1391255" y="2526971"/>
                        </a:cubicBezTo>
                        <a:cubicBezTo>
                          <a:pt x="1400356" y="2829214"/>
                          <a:pt x="1402593" y="2966485"/>
                          <a:pt x="1391255" y="3199037"/>
                        </a:cubicBezTo>
                        <a:cubicBezTo>
                          <a:pt x="1379917" y="3431589"/>
                          <a:pt x="1387351" y="3783948"/>
                          <a:pt x="1391255" y="4032400"/>
                        </a:cubicBezTo>
                        <a:cubicBezTo>
                          <a:pt x="1048959" y="4017080"/>
                          <a:pt x="961295" y="4064574"/>
                          <a:pt x="695628" y="4032400"/>
                        </a:cubicBezTo>
                        <a:cubicBezTo>
                          <a:pt x="429961" y="4000226"/>
                          <a:pt x="271253" y="4014541"/>
                          <a:pt x="0" y="4032400"/>
                        </a:cubicBezTo>
                        <a:cubicBezTo>
                          <a:pt x="-2584" y="3865053"/>
                          <a:pt x="12626" y="3688311"/>
                          <a:pt x="0" y="3440981"/>
                        </a:cubicBezTo>
                        <a:cubicBezTo>
                          <a:pt x="-12626" y="3193651"/>
                          <a:pt x="-11569" y="3130101"/>
                          <a:pt x="0" y="2849563"/>
                        </a:cubicBezTo>
                        <a:cubicBezTo>
                          <a:pt x="11569" y="2569025"/>
                          <a:pt x="-23912" y="2304546"/>
                          <a:pt x="0" y="2096848"/>
                        </a:cubicBezTo>
                        <a:cubicBezTo>
                          <a:pt x="23912" y="1889150"/>
                          <a:pt x="19801" y="1696897"/>
                          <a:pt x="0" y="1505429"/>
                        </a:cubicBezTo>
                        <a:cubicBezTo>
                          <a:pt x="-19801" y="1313961"/>
                          <a:pt x="-14140" y="1148261"/>
                          <a:pt x="0" y="873687"/>
                        </a:cubicBezTo>
                        <a:cubicBezTo>
                          <a:pt x="14140" y="599113"/>
                          <a:pt x="-23379" y="38491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CFCEBC3F-809F-4CFD-9F5C-0A7B227535E0}"/>
              </a:ext>
            </a:extLst>
          </p:cNvPr>
          <p:cNvCxnSpPr/>
          <p:nvPr/>
        </p:nvCxnSpPr>
        <p:spPr>
          <a:xfrm>
            <a:off x="3912669" y="2348564"/>
            <a:ext cx="683394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églalap 24">
            <a:extLst>
              <a:ext uri="{FF2B5EF4-FFF2-40B4-BE49-F238E27FC236}">
                <a16:creationId xmlns:a16="http://schemas.microsoft.com/office/drawing/2014/main" id="{707EE906-AFFF-41FD-8517-C891E761CC16}"/>
              </a:ext>
            </a:extLst>
          </p:cNvPr>
          <p:cNvSpPr/>
          <p:nvPr/>
        </p:nvSpPr>
        <p:spPr>
          <a:xfrm>
            <a:off x="3048" y="21976"/>
            <a:ext cx="12188952" cy="6858000"/>
          </a:xfrm>
          <a:prstGeom prst="rect">
            <a:avLst/>
          </a:prstGeom>
          <a:solidFill>
            <a:srgbClr val="542B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4" name="Kép 23">
            <a:extLst>
              <a:ext uri="{FF2B5EF4-FFF2-40B4-BE49-F238E27FC236}">
                <a16:creationId xmlns:a16="http://schemas.microsoft.com/office/drawing/2014/main" id="{35827876-BF6C-4C34-A67F-816432EB5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48" y="956126"/>
            <a:ext cx="12192000" cy="488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3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22" grpId="0" animBg="1"/>
      <p:bldP spid="22" grpId="1" animBg="1"/>
      <p:bldP spid="25" grpId="0" animBg="1"/>
      <p:bldP spid="2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0"/>
                    </a14:imgEffect>
                    <a14:imgEffect>
                      <a14:brightnessContrast bright="-20000" contrast="-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31EBD77-43B3-4036-83B4-85EF5F03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307" y="170580"/>
            <a:ext cx="3271787" cy="1020913"/>
          </a:xfrm>
          <a:solidFill>
            <a:srgbClr val="542B18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hu-HU" sz="60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Dominik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004DDFF9-12B3-4266-81F1-798C8F47EA70}"/>
              </a:ext>
            </a:extLst>
          </p:cNvPr>
          <p:cNvSpPr txBox="1"/>
          <p:nvPr/>
        </p:nvSpPr>
        <p:spPr>
          <a:xfrm>
            <a:off x="193306" y="1491916"/>
            <a:ext cx="4061060" cy="3693319"/>
          </a:xfrm>
          <a:prstGeom prst="rect">
            <a:avLst/>
          </a:prstGeom>
          <a:solidFill>
            <a:srgbClr val="936B31">
              <a:alpha val="75000"/>
            </a:srgbClr>
          </a:solidFill>
          <a:ln w="28575">
            <a:solidFill>
              <a:srgbClr val="542B18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Feladatok:</a:t>
            </a:r>
            <a:b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hu-HU" dirty="0">
              <a:solidFill>
                <a:schemeClr val="bg1">
                  <a:lumMod val="9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</a:t>
            </a:r>
            <a:r>
              <a:rPr lang="hu-HU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Nav</a:t>
            </a: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-sáv „működésre bírása”</a:t>
            </a:r>
          </a:p>
          <a:p>
            <a:b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-Szövegek beillesztése (felosztása)</a:t>
            </a:r>
          </a:p>
          <a:p>
            <a:b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-Táblázatok elkészítése</a:t>
            </a:r>
          </a:p>
          <a:p>
            <a:b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-Képek beillesztése</a:t>
            </a:r>
          </a:p>
          <a:p>
            <a:b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-Linkelés</a:t>
            </a:r>
          </a:p>
          <a:p>
            <a:b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-Rajzolás (Rólunk oldalra)</a:t>
            </a: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7BCD2496-4240-4162-9E2A-1BB052B5E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153" y="379942"/>
            <a:ext cx="3686451" cy="4641863"/>
          </a:xfrm>
          <a:prstGeom prst="rect">
            <a:avLst/>
          </a:prstGeom>
          <a:ln w="228600" cap="sq" cmpd="thickThin">
            <a:solidFill>
              <a:srgbClr val="D7541F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2EE3042E-80B9-4A01-ABB0-177FA8339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391" y="170580"/>
            <a:ext cx="3090073" cy="6252009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AF5F1AB3-BE69-464A-9F8F-3518B832E5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923" y="5622587"/>
            <a:ext cx="8210724" cy="697960"/>
          </a:xfrm>
          <a:prstGeom prst="roundRect">
            <a:avLst>
              <a:gd name="adj" fmla="val 16686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452F8CA9-4711-4B61-8679-EE9FF2738E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1199" y="191309"/>
            <a:ext cx="779086" cy="115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172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0"/>
                    </a14:imgEffect>
                    <a14:imgEffect>
                      <a14:brightnessContrast bright="-20000" contrast="-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1">
            <a:extLst>
              <a:ext uri="{FF2B5EF4-FFF2-40B4-BE49-F238E27FC236}">
                <a16:creationId xmlns:a16="http://schemas.microsoft.com/office/drawing/2014/main" id="{8DCBC218-2B8A-41BB-8CAE-C355E5E2D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307" y="170580"/>
            <a:ext cx="3271787" cy="1020913"/>
          </a:xfrm>
          <a:solidFill>
            <a:srgbClr val="542B18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hu-HU" sz="60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Dominik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135058AB-3143-4DAA-BB5C-A9057806DB04}"/>
              </a:ext>
            </a:extLst>
          </p:cNvPr>
          <p:cNvSpPr txBox="1"/>
          <p:nvPr/>
        </p:nvSpPr>
        <p:spPr>
          <a:xfrm>
            <a:off x="193305" y="1491916"/>
            <a:ext cx="4157313" cy="1477328"/>
          </a:xfrm>
          <a:prstGeom prst="rect">
            <a:avLst/>
          </a:prstGeom>
          <a:solidFill>
            <a:srgbClr val="936B31">
              <a:alpha val="75000"/>
            </a:srgbClr>
          </a:solidFill>
          <a:ln w="28575">
            <a:solidFill>
              <a:srgbClr val="542B18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Legnehezebb rész: Festékek oldal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>
                  <a:lumMod val="9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Indoklás: </a:t>
            </a:r>
          </a:p>
          <a:p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	-Táblázatok elrendezése</a:t>
            </a:r>
          </a:p>
          <a:p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	-Linkelés kiötlése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60C5C093-198E-4A75-9FDD-E0FDE645F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71" y="3323169"/>
            <a:ext cx="4984513" cy="3288001"/>
          </a:xfrm>
          <a:prstGeom prst="rect">
            <a:avLst/>
          </a:prstGeom>
          <a:ln w="228600" cap="sq" cmpd="thickThin">
            <a:solidFill>
              <a:srgbClr val="D7541F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E6F10963-C84A-493F-890A-456A5767A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89020"/>
            <a:ext cx="5680546" cy="607996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03C7FE97-79D3-4E24-BE8A-01394DC95F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1199" y="191309"/>
            <a:ext cx="779086" cy="115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18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0"/>
                    </a14:imgEffect>
                    <a14:imgEffect>
                      <a14:brightnessContrast bright="-20000" contrast="-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CCDEB8C5-780C-4BE2-B5D3-10432C056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307" y="170580"/>
            <a:ext cx="3271787" cy="1020913"/>
          </a:xfrm>
          <a:solidFill>
            <a:srgbClr val="542B18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hu-HU" sz="60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Dominik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D450AEC2-C18F-46CC-9A98-636781BA8571}"/>
              </a:ext>
            </a:extLst>
          </p:cNvPr>
          <p:cNvSpPr txBox="1"/>
          <p:nvPr/>
        </p:nvSpPr>
        <p:spPr>
          <a:xfrm>
            <a:off x="193305" y="1491916"/>
            <a:ext cx="4157313" cy="369332"/>
          </a:xfrm>
          <a:prstGeom prst="rect">
            <a:avLst/>
          </a:prstGeom>
          <a:solidFill>
            <a:srgbClr val="936B31">
              <a:alpha val="75000"/>
            </a:srgbClr>
          </a:solidFill>
          <a:ln w="28575">
            <a:solidFill>
              <a:srgbClr val="542B18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Segítség a feladat elvégzésében:</a:t>
            </a:r>
          </a:p>
        </p:txBody>
      </p:sp>
      <p:pic>
        <p:nvPicPr>
          <p:cNvPr id="3074" name="Picture 2" descr="w3schools.com - YouTube">
            <a:extLst>
              <a:ext uri="{FF2B5EF4-FFF2-40B4-BE49-F238E27FC236}">
                <a16:creationId xmlns:a16="http://schemas.microsoft.com/office/drawing/2014/main" id="{A4BB5E03-D058-4089-9622-EA7E097D1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69" y="2161671"/>
            <a:ext cx="4252609" cy="4252609"/>
          </a:xfrm>
          <a:prstGeom prst="rect">
            <a:avLst/>
          </a:prstGeom>
          <a:ln w="228600" cap="sq" cmpd="thickThin">
            <a:solidFill>
              <a:srgbClr val="D7541F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163C6004-0340-41D6-92CA-5E50A75C5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1532" y="191309"/>
            <a:ext cx="779086" cy="115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00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0"/>
                    </a14:imgEffect>
                    <a14:imgEffect>
                      <a14:brightnessContrast bright="-20000" contrast="-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1">
            <a:extLst>
              <a:ext uri="{FF2B5EF4-FFF2-40B4-BE49-F238E27FC236}">
                <a16:creationId xmlns:a16="http://schemas.microsoft.com/office/drawing/2014/main" id="{08DD3FB5-4E03-4765-B41D-97825B228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308" y="170580"/>
            <a:ext cx="2097506" cy="1020913"/>
          </a:xfrm>
          <a:solidFill>
            <a:srgbClr val="542B18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hu-HU" sz="60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Zsófi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82572C55-7585-49E9-8B5A-2384614DCB29}"/>
              </a:ext>
            </a:extLst>
          </p:cNvPr>
          <p:cNvSpPr txBox="1"/>
          <p:nvPr/>
        </p:nvSpPr>
        <p:spPr>
          <a:xfrm>
            <a:off x="193306" y="1491917"/>
            <a:ext cx="3926307" cy="3693319"/>
          </a:xfrm>
          <a:prstGeom prst="rect">
            <a:avLst/>
          </a:prstGeom>
          <a:solidFill>
            <a:srgbClr val="936B31">
              <a:alpha val="75000"/>
            </a:srgbClr>
          </a:solidFill>
          <a:ln w="28575">
            <a:solidFill>
              <a:srgbClr val="542B18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Feladatok:</a:t>
            </a:r>
          </a:p>
          <a:p>
            <a:endParaRPr lang="hu-HU" dirty="0">
              <a:solidFill>
                <a:schemeClr val="bg1">
                  <a:lumMod val="9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</a:t>
            </a:r>
            <a:r>
              <a:rPr lang="hu-HU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Nav</a:t>
            </a: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-sáv </a:t>
            </a:r>
            <a:r>
              <a:rPr lang="hu-HU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designolása</a:t>
            </a:r>
            <a:endParaRPr lang="hu-HU" dirty="0">
              <a:solidFill>
                <a:schemeClr val="bg1">
                  <a:lumMod val="9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b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-Szöveg formázása</a:t>
            </a:r>
          </a:p>
          <a:p>
            <a:b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-Táblázatok igazítása </a:t>
            </a:r>
          </a:p>
          <a:p>
            <a:b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-Képek formázása</a:t>
            </a:r>
          </a:p>
          <a:p>
            <a:b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</a:t>
            </a:r>
            <a:r>
              <a:rPr lang="hu-HU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Reszponzivitás</a:t>
            </a:r>
            <a:b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hu-HU" dirty="0">
              <a:solidFill>
                <a:schemeClr val="bg1">
                  <a:lumMod val="9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</a:t>
            </a:r>
            <a:r>
              <a:rPr lang="hu-HU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Classok</a:t>
            </a: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elhelyezése HTML-ben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D9B5198E-12FB-4553-9C54-CB159A6C5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351" y="401304"/>
            <a:ext cx="4800600" cy="2181225"/>
          </a:xfrm>
          <a:prstGeom prst="rect">
            <a:avLst/>
          </a:prstGeom>
          <a:ln w="228600" cap="sq" cmpd="thickThin">
            <a:solidFill>
              <a:schemeClr val="accent5">
                <a:lumMod val="7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1561A6BD-61D3-46EE-9D23-2E5BA85B0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6262" y="3455771"/>
            <a:ext cx="7386436" cy="3000925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9DCAE86B-E549-4471-96A0-E47FD96FA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1077" y="170580"/>
            <a:ext cx="929244" cy="111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77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0"/>
                    </a14:imgEffect>
                    <a14:imgEffect>
                      <a14:brightnessContrast bright="-20000" contrast="-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1">
            <a:extLst>
              <a:ext uri="{FF2B5EF4-FFF2-40B4-BE49-F238E27FC236}">
                <a16:creationId xmlns:a16="http://schemas.microsoft.com/office/drawing/2014/main" id="{0515043F-E7B9-45DE-A352-A987C2023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308" y="170580"/>
            <a:ext cx="2097506" cy="1020913"/>
          </a:xfrm>
          <a:solidFill>
            <a:srgbClr val="542B18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hu-HU" sz="60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Zsófi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4CB75073-E8A9-446D-AE45-1B6BDE4B604B}"/>
              </a:ext>
            </a:extLst>
          </p:cNvPr>
          <p:cNvSpPr txBox="1"/>
          <p:nvPr/>
        </p:nvSpPr>
        <p:spPr>
          <a:xfrm>
            <a:off x="193306" y="1491917"/>
            <a:ext cx="4099561" cy="1477328"/>
          </a:xfrm>
          <a:prstGeom prst="rect">
            <a:avLst/>
          </a:prstGeom>
          <a:solidFill>
            <a:srgbClr val="936B31">
              <a:alpha val="75000"/>
            </a:srgbClr>
          </a:solidFill>
          <a:ln w="28575">
            <a:solidFill>
              <a:srgbClr val="542B18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Legnehezebb rész: Rólunk oldal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>
                  <a:lumMod val="9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Indok: </a:t>
            </a:r>
            <a:b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	-Képek méretezése</a:t>
            </a:r>
            <a:b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	-</a:t>
            </a:r>
            <a:r>
              <a:rPr lang="hu-HU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Beuszó</a:t>
            </a: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felület létrehozása</a:t>
            </a: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4BA1A801-800C-4E7D-9E8C-AD67CFAD6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825" y="968466"/>
            <a:ext cx="2800350" cy="5476875"/>
          </a:xfrm>
          <a:prstGeom prst="rect">
            <a:avLst/>
          </a:prstGeom>
          <a:ln w="228600" cap="sq" cmpd="thickThin">
            <a:solidFill>
              <a:schemeClr val="accent5">
                <a:lumMod val="7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5C5E5F14-4AD0-4B49-9D27-5A88E10F9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968" y="3619449"/>
            <a:ext cx="2505075" cy="2352675"/>
          </a:xfrm>
          <a:prstGeom prst="rect">
            <a:avLst/>
          </a:prstGeom>
          <a:ln w="228600" cap="sq" cmpd="thickThin">
            <a:solidFill>
              <a:schemeClr val="accent5">
                <a:lumMod val="7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B93FE19F-487C-4915-9724-6D494CF4C5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8962" y="690664"/>
            <a:ext cx="3999730" cy="5619974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C58178C2-9BD7-4AD6-AF6F-9363537A10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1077" y="170580"/>
            <a:ext cx="929244" cy="111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51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0"/>
                    </a14:imgEffect>
                    <a14:imgEffect>
                      <a14:brightnessContrast bright="-20000" contrast="-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E4E6F528-0ED2-40C9-9270-7633F97C3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308" y="170580"/>
            <a:ext cx="2097506" cy="1020913"/>
          </a:xfrm>
          <a:solidFill>
            <a:srgbClr val="542B18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hu-HU" sz="60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Zsófi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62165C60-9729-40CF-A6EA-7EA6148DCEEB}"/>
              </a:ext>
            </a:extLst>
          </p:cNvPr>
          <p:cNvSpPr txBox="1"/>
          <p:nvPr/>
        </p:nvSpPr>
        <p:spPr>
          <a:xfrm>
            <a:off x="193305" y="1491916"/>
            <a:ext cx="4157313" cy="369332"/>
          </a:xfrm>
          <a:prstGeom prst="rect">
            <a:avLst/>
          </a:prstGeom>
          <a:solidFill>
            <a:srgbClr val="936B31">
              <a:alpha val="75000"/>
            </a:srgbClr>
          </a:solidFill>
          <a:ln w="28575">
            <a:solidFill>
              <a:srgbClr val="542B18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Segítség a feladat elvégzésében:</a:t>
            </a:r>
          </a:p>
        </p:txBody>
      </p:sp>
      <p:pic>
        <p:nvPicPr>
          <p:cNvPr id="6" name="Picture 2" descr="w3schools.com - YouTube">
            <a:extLst>
              <a:ext uri="{FF2B5EF4-FFF2-40B4-BE49-F238E27FC236}">
                <a16:creationId xmlns:a16="http://schemas.microsoft.com/office/drawing/2014/main" id="{C25AA56A-987E-45C3-8C2E-548616D65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69" y="2161671"/>
            <a:ext cx="4252609" cy="4252609"/>
          </a:xfrm>
          <a:prstGeom prst="rect">
            <a:avLst/>
          </a:prstGeom>
          <a:ln w="228600" cap="sq" cmpd="thickThin">
            <a:solidFill>
              <a:schemeClr val="accent5">
                <a:lumMod val="7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F02EE946-2E2C-46EB-9FC3-10513F8AE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077" y="170580"/>
            <a:ext cx="929244" cy="111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26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420</Words>
  <Application>Microsoft Office PowerPoint</Application>
  <PresentationFormat>Szélesvásznú</PresentationFormat>
  <Paragraphs>93</Paragraphs>
  <Slides>14</Slides>
  <Notes>0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14</vt:i4>
      </vt:variant>
    </vt:vector>
  </HeadingPairs>
  <TitlesOfParts>
    <vt:vector size="15" baseType="lpstr">
      <vt:lpstr>Office-téma</vt:lpstr>
      <vt:lpstr>Barkács-Webáruház</vt:lpstr>
      <vt:lpstr>PowerPoint-bemutató</vt:lpstr>
      <vt:lpstr>PowerPoint-bemutató</vt:lpstr>
      <vt:lpstr>Dominik</vt:lpstr>
      <vt:lpstr>Dominik</vt:lpstr>
      <vt:lpstr>Dominik</vt:lpstr>
      <vt:lpstr>Zsófi</vt:lpstr>
      <vt:lpstr>Zsófi</vt:lpstr>
      <vt:lpstr>Zsófi</vt:lpstr>
      <vt:lpstr>Csoki</vt:lpstr>
      <vt:lpstr>Csoki</vt:lpstr>
      <vt:lpstr>PowerPoint-bemutató</vt:lpstr>
      <vt:lpstr>Források: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Dominik Tátrai</dc:creator>
  <cp:lastModifiedBy>Beréti Zsófia</cp:lastModifiedBy>
  <cp:revision>12</cp:revision>
  <dcterms:created xsi:type="dcterms:W3CDTF">2022-02-20T22:15:34Z</dcterms:created>
  <dcterms:modified xsi:type="dcterms:W3CDTF">2022-02-22T06:32:12Z</dcterms:modified>
</cp:coreProperties>
</file>